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328" r:id="rId15"/>
    <p:sldId id="289" r:id="rId16"/>
    <p:sldId id="272" r:id="rId17"/>
    <p:sldId id="290" r:id="rId18"/>
    <p:sldId id="292" r:id="rId19"/>
    <p:sldId id="320" r:id="rId20"/>
    <p:sldId id="294" r:id="rId21"/>
    <p:sldId id="305" r:id="rId22"/>
    <p:sldId id="306" r:id="rId23"/>
    <p:sldId id="307" r:id="rId24"/>
    <p:sldId id="308" r:id="rId25"/>
    <p:sldId id="318" r:id="rId26"/>
    <p:sldId id="317" r:id="rId27"/>
    <p:sldId id="310" r:id="rId28"/>
    <p:sldId id="313" r:id="rId29"/>
    <p:sldId id="295" r:id="rId30"/>
    <p:sldId id="326" r:id="rId31"/>
    <p:sldId id="327" r:id="rId32"/>
    <p:sldId id="321" r:id="rId33"/>
    <p:sldId id="322" r:id="rId34"/>
    <p:sldId id="323" r:id="rId35"/>
    <p:sldId id="324" r:id="rId36"/>
    <p:sldId id="325" r:id="rId37"/>
    <p:sldId id="296" r:id="rId38"/>
    <p:sldId id="297" r:id="rId39"/>
    <p:sldId id="274" r:id="rId40"/>
    <p:sldId id="302" r:id="rId41"/>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9193"/>
    <a:srgbClr val="C729C4"/>
    <a:srgbClr val="FF9300"/>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94660"/>
  </p:normalViewPr>
  <p:slideViewPr>
    <p:cSldViewPr snapToGrid="0">
      <p:cViewPr varScale="1">
        <p:scale>
          <a:sx n="103" d="100"/>
          <a:sy n="103" d="100"/>
        </p:scale>
        <p:origin x="8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26/03/2024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26/03/2024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26/03/2024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26/03/2024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26/03/2024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26/03/2024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26/03/2024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26/03/2024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two-session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251122"/>
              <a:ext cx="2022119" cy="722808"/>
            </a:xfrm>
            <a:prstGeom prst="rect">
              <a:avLst/>
            </a:prstGeom>
            <a:noFill/>
          </p:spPr>
          <p:txBody>
            <a:bodyPr wrap="square" rtlCol="0">
              <a:spAutoFit/>
            </a:bodyPr>
            <a:lstStyle/>
            <a:p>
              <a:pPr algn="ctr"/>
              <a:r>
                <a:rPr lang="en-GB" sz="4800" dirty="0">
                  <a:solidFill>
                    <a:schemeClr val="accent3">
                      <a:lumMod val="50000"/>
                    </a:schemeClr>
                  </a:solidFill>
                </a:rPr>
                <a:t>…</a:t>
              </a:r>
              <a:r>
                <a:rPr lang="en-GB" sz="5600" dirty="0">
                  <a:solidFill>
                    <a:srgbClr val="0432FF"/>
                  </a:solidFill>
                </a:rPr>
                <a:t>delay</a:t>
              </a:r>
              <a:r>
                <a:rPr lang="en-GB" sz="4800" dirty="0">
                  <a:solidFill>
                    <a:schemeClr val="accent3">
                      <a:lumMod val="50000"/>
                    </a:schemeClr>
                  </a:solidFill>
                </a:rPr>
                <a:t>…</a:t>
              </a:r>
            </a:p>
          </p:txBody>
        </p:sp>
        <p:sp>
          <p:nvSpPr>
            <p:cNvPr id="11" name="Arrow: Down 10">
              <a:extLst>
                <a:ext uri="{FF2B5EF4-FFF2-40B4-BE49-F238E27FC236}">
                  <a16:creationId xmlns:a16="http://schemas.microsoft.com/office/drawing/2014/main" id="{EAC200F2-EC60-4C57-9C3A-3605C1D88AF5}"/>
                </a:ext>
              </a:extLst>
            </p:cNvPr>
            <p:cNvSpPr/>
            <p:nvPr/>
          </p:nvSpPr>
          <p:spPr>
            <a:xfrm>
              <a:off x="7708128" y="3142781"/>
              <a:ext cx="511865" cy="17903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6853525" y="5128589"/>
              <a:ext cx="2381229" cy="1002605"/>
            </a:xfrm>
            <a:prstGeom prst="rect">
              <a:avLst/>
            </a:prstGeom>
            <a:noFill/>
          </p:spPr>
          <p:txBody>
            <a:bodyPr wrap="square" rtlCol="0">
              <a:spAutoFit/>
            </a:bodyPr>
            <a:lstStyle/>
            <a:p>
              <a:pPr algn="ctr"/>
              <a:r>
                <a:rPr lang="en-GB" sz="4000" u="sng" dirty="0">
                  <a:solidFill>
                    <a:srgbClr val="FF0000"/>
                  </a:solidFill>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1103554" y="673990"/>
            <a:ext cx="14280607" cy="10125849"/>
          </a:xfrm>
          <a:prstGeom prst="rect">
            <a:avLst/>
          </a:prstGeom>
          <a:noFill/>
        </p:spPr>
        <p:txBody>
          <a:bodyPr wrap="square" rtlCol="0">
            <a:spAutoFit/>
          </a:bodyPr>
          <a:lstStyle/>
          <a:p>
            <a:pPr algn="ctr"/>
            <a:r>
              <a:rPr lang="en-GB" sz="5000" dirty="0"/>
              <a:t>Before you start, there is a short practice section to get used to how the reward learning game works.</a:t>
            </a:r>
            <a:endParaRPr lang="en-GB" sz="4400" dirty="0"/>
          </a:p>
          <a:p>
            <a:pPr algn="ctr"/>
            <a:endParaRPr lang="en-GB" sz="4400" dirty="0"/>
          </a:p>
          <a:p>
            <a:pPr algn="ctr"/>
            <a:r>
              <a:rPr lang="en-GB" sz="5000" dirty="0">
                <a:solidFill>
                  <a:srgbClr val="009193"/>
                </a:solidFill>
              </a:rPr>
              <a:t>Please try your best!</a:t>
            </a:r>
          </a:p>
          <a:p>
            <a:pPr algn="ctr"/>
            <a:endParaRPr lang="en-GB" sz="5000" dirty="0">
              <a:solidFill>
                <a:srgbClr val="C00000"/>
              </a:solidFill>
            </a:endParaRPr>
          </a:p>
          <a:p>
            <a:pPr algn="ctr"/>
            <a:r>
              <a:rPr lang="en-GB" sz="5000" dirty="0">
                <a:solidFill>
                  <a:srgbClr val="C00000"/>
                </a:solidFill>
              </a:rPr>
              <a:t>If your performance during practice is too low, </a:t>
            </a:r>
          </a:p>
          <a:p>
            <a:pPr algn="ctr"/>
            <a:r>
              <a:rPr lang="en-GB" sz="5000" dirty="0">
                <a:solidFill>
                  <a:srgbClr val="C00000"/>
                </a:solidFill>
              </a:rPr>
              <a:t>it may lead to exclusion from session 2.</a:t>
            </a:r>
          </a:p>
          <a:p>
            <a:pPr algn="ctr"/>
            <a:endParaRPr lang="en-GB" sz="4400" dirty="0"/>
          </a:p>
          <a:p>
            <a:pPr algn="ctr"/>
            <a:r>
              <a:rPr lang="en-GB" sz="4400" dirty="0"/>
              <a:t>Remember, you choose by pressing the letters 'f' and 'j' only.  </a:t>
            </a:r>
          </a:p>
          <a:p>
            <a:pPr algn="ctr"/>
            <a:r>
              <a:rPr lang="en-GB" sz="4400" dirty="0"/>
              <a:t> </a:t>
            </a:r>
          </a:p>
          <a:p>
            <a:pPr algn="ctr"/>
            <a:r>
              <a:rPr lang="en-GB" sz="4400" dirty="0"/>
              <a:t>Please get ready to start: place your left index finger on the 'f' key and  your right index finger on the 'j' key.   </a:t>
            </a:r>
          </a:p>
          <a:p>
            <a:pPr algn="ctr"/>
            <a:endParaRPr lang="en-GB" sz="4400" dirty="0"/>
          </a:p>
          <a:p>
            <a:pPr algn="ctr"/>
            <a:r>
              <a:rPr lang="en-GB" sz="4800" b="1" dirty="0">
                <a:solidFill>
                  <a:schemeClr val="tx1">
                    <a:lumMod val="50000"/>
                    <a:lumOff val="50000"/>
                  </a:schemeClr>
                </a:solidFill>
              </a:rPr>
              <a:t>Press 'f' or 'j' to start!</a:t>
            </a:r>
          </a:p>
        </p:txBody>
      </p:sp>
    </p:spTree>
    <p:extLst>
      <p:ext uri="{BB962C8B-B14F-4D97-AF65-F5344CB8AC3E}">
        <p14:creationId xmlns:p14="http://schemas.microsoft.com/office/powerpoint/2010/main" val="390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040292"/>
            <a:ext cx="13620463" cy="5447645"/>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48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FFC000"/>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2"/>
                </a:solidFill>
                <a:latin typeface="Aptos" panose="020B0004020202020204" pitchFamily="34" charset="0"/>
                <a:sym typeface="Wingdings" panose="05000000000000000000" pitchFamily="2" charset="2"/>
              </a:rPr>
              <a:t>You can return to PROLIFIC by clicking below.</a:t>
            </a:r>
            <a:endParaRPr lang="en-GB" sz="4800" dirty="0">
              <a:solidFill>
                <a:schemeClr val="tx2"/>
              </a:solidFill>
              <a:latin typeface="Aptos" panose="020B0004020202020204" pitchFamily="34" charset="0"/>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808084"/>
            <a:ext cx="13620463" cy="9618018"/>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24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009193"/>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5400" dirty="0">
                <a:solidFill>
                  <a:srgbClr val="C729C4"/>
                </a:solidFill>
                <a:latin typeface="Aptos" panose="020B0004020202020204" pitchFamily="34" charset="0"/>
                <a:sym typeface="Wingdings" panose="05000000000000000000" pitchFamily="2" charset="2"/>
              </a:rPr>
              <a:t>Please look out for the invitation </a:t>
            </a:r>
          </a:p>
          <a:p>
            <a:pPr algn="ctr" defTabSz="1207069">
              <a:defRPr/>
            </a:pPr>
            <a:r>
              <a:rPr lang="en-GB" sz="5400" dirty="0">
                <a:solidFill>
                  <a:srgbClr val="C729C4"/>
                </a:solidFill>
                <a:latin typeface="Aptos" panose="020B0004020202020204" pitchFamily="34" charset="0"/>
                <a:sym typeface="Wingdings" panose="05000000000000000000" pitchFamily="2" charset="2"/>
              </a:rPr>
              <a:t>to </a:t>
            </a:r>
            <a:r>
              <a:rPr lang="en-GB" sz="5400" b="1" u="sng" dirty="0">
                <a:solidFill>
                  <a:srgbClr val="C729C4"/>
                </a:solidFill>
                <a:latin typeface="Aptos" panose="020B0004020202020204" pitchFamily="34" charset="0"/>
                <a:sym typeface="Wingdings" panose="05000000000000000000" pitchFamily="2" charset="2"/>
              </a:rPr>
              <a:t>session 2 in 7 days</a:t>
            </a:r>
            <a:r>
              <a:rPr lang="en-GB" sz="5400" dirty="0">
                <a:solidFill>
                  <a:srgbClr val="C729C4"/>
                </a:solidFill>
                <a:latin typeface="Aptos" panose="020B0004020202020204" pitchFamily="34" charset="0"/>
                <a:sym typeface="Wingdings" panose="05000000000000000000" pitchFamily="2" charset="2"/>
              </a:rPr>
              <a:t>!</a:t>
            </a:r>
          </a:p>
          <a:p>
            <a:pPr algn="ctr" defTabSz="1207069">
              <a:defRPr/>
            </a:pPr>
            <a:endParaRPr lang="en-GB" sz="1200" dirty="0">
              <a:solidFill>
                <a:srgbClr val="C729C4"/>
              </a:solidFill>
              <a:latin typeface="Aptos" panose="020B0004020202020204" pitchFamily="34" charset="0"/>
              <a:sym typeface="Wingdings" panose="05000000000000000000" pitchFamily="2" charset="2"/>
            </a:endParaRPr>
          </a:p>
          <a:p>
            <a:pPr algn="ctr" defTabSz="1207069">
              <a:defRPr/>
            </a:pPr>
            <a:r>
              <a:rPr lang="en-GB" sz="5200" dirty="0">
                <a:solidFill>
                  <a:srgbClr val="C729C4"/>
                </a:solidFill>
                <a:latin typeface="Aptos" panose="020B0004020202020204" pitchFamily="34" charset="0"/>
                <a:sym typeface="Wingdings" panose="05000000000000000000" pitchFamily="2" charset="2"/>
              </a:rPr>
              <a:t>For that 30-minute session, you will receive a </a:t>
            </a:r>
            <a:r>
              <a:rPr lang="en-US" sz="5200" b="1" i="0" dirty="0">
                <a:solidFill>
                  <a:srgbClr val="C729C4"/>
                </a:solidFill>
                <a:effectLst/>
                <a:latin typeface="Aptos" panose="020B0004020202020204" pitchFamily="34" charset="0"/>
              </a:rPr>
              <a:t>£</a:t>
            </a:r>
            <a:r>
              <a:rPr lang="en-GB" sz="5200" b="1" dirty="0">
                <a:solidFill>
                  <a:srgbClr val="C729C4"/>
                </a:solidFill>
                <a:latin typeface="Aptos" panose="020B0004020202020204" pitchFamily="34" charset="0"/>
                <a:sym typeface="Wingdings" panose="05000000000000000000" pitchFamily="2" charset="2"/>
              </a:rPr>
              <a:t>3</a:t>
            </a:r>
            <a:r>
              <a:rPr lang="en-GB" sz="5200" dirty="0">
                <a:solidFill>
                  <a:srgbClr val="C729C4"/>
                </a:solidFill>
                <a:latin typeface="Aptos" panose="020B0004020202020204" pitchFamily="34" charset="0"/>
                <a:sym typeface="Wingdings" panose="05000000000000000000" pitchFamily="2" charset="2"/>
              </a:rPr>
              <a:t> completion bonus, plus the second half of your earnings (</a:t>
            </a:r>
            <a:r>
              <a:rPr lang="en-US" sz="5200" b="1" i="0" dirty="0">
                <a:solidFill>
                  <a:srgbClr val="C729C4"/>
                </a:solidFill>
                <a:effectLst/>
                <a:latin typeface="Aptos" panose="020B0004020202020204" pitchFamily="34" charset="0"/>
              </a:rPr>
              <a:t>£</a:t>
            </a:r>
            <a:r>
              <a:rPr lang="en-US" sz="5200" b="0" i="0" dirty="0">
                <a:solidFill>
                  <a:srgbClr val="C729C4"/>
                </a:solidFill>
                <a:effectLst/>
                <a:latin typeface="Aptos" panose="020B0004020202020204" pitchFamily="34" charset="0"/>
              </a:rPr>
              <a:t>)</a:t>
            </a:r>
            <a:r>
              <a:rPr lang="en-GB" sz="5200" dirty="0">
                <a:solidFill>
                  <a:srgbClr val="C729C4"/>
                </a:solidFill>
                <a:latin typeface="Aptos" panose="020B0004020202020204" pitchFamily="34" charset="0"/>
                <a:sym typeface="Wingdings" panose="05000000000000000000" pitchFamily="2" charset="2"/>
              </a:rPr>
              <a:t> from today!</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1">
                    <a:lumMod val="50000"/>
                    <a:lumOff val="50000"/>
                  </a:schemeClr>
                </a:solidFill>
                <a:latin typeface="Aptos" panose="020B0004020202020204" pitchFamily="34" charset="0"/>
                <a:sym typeface="Wingdings" panose="05000000000000000000" pitchFamily="2" charset="2"/>
              </a:rPr>
              <a:t>You can return to PROLIFIC by clicking below.</a:t>
            </a:r>
            <a:endParaRPr lang="en-GB" sz="4800" dirty="0">
              <a:solidFill>
                <a:schemeClr val="tx1">
                  <a:lumMod val="50000"/>
                  <a:lumOff val="50000"/>
                </a:schemeClr>
              </a:solidFill>
              <a:latin typeface="Aptos" panose="020B0004020202020204" pitchFamily="34" charset="0"/>
            </a:endParaRPr>
          </a:p>
        </p:txBody>
      </p:sp>
    </p:spTree>
    <p:extLst>
      <p:ext uri="{BB962C8B-B14F-4D97-AF65-F5344CB8AC3E}">
        <p14:creationId xmlns:p14="http://schemas.microsoft.com/office/powerpoint/2010/main" val="327183062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3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2938378"/>
            <a:ext cx="15862486" cy="7755969"/>
          </a:xfrm>
          <a:prstGeom prst="rect">
            <a:avLst/>
          </a:prstGeom>
          <a:noFill/>
        </p:spPr>
        <p:txBody>
          <a:bodyPr wrap="square" rtlCol="0">
            <a:spAutoFit/>
          </a:bodyPr>
          <a:lstStyle/>
          <a:p>
            <a:pPr algn="ctr"/>
            <a:r>
              <a:rPr lang="en-US" sz="5400" b="0" i="0" dirty="0">
                <a:solidFill>
                  <a:srgbClr val="C729C4"/>
                </a:solidFill>
                <a:effectLst/>
                <a:latin typeface="Roboto" panose="02000000000000000000" pitchFamily="2" charset="0"/>
              </a:rPr>
              <a:t>**Please first ensure that you are available to complete session 2 in 7 to 9 days after this session!**</a:t>
            </a:r>
            <a:br>
              <a:rPr lang="en-US" sz="5400" dirty="0"/>
            </a:b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Tree>
    <p:extLst>
      <p:ext uri="{BB962C8B-B14F-4D97-AF65-F5344CB8AC3E}">
        <p14:creationId xmlns:p14="http://schemas.microsoft.com/office/powerpoint/2010/main" val="26669618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911018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400" dirty="0">
                <a:solidFill>
                  <a:srgbClr val="C729C4"/>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
        <p:nvSpPr>
          <p:cNvPr id="2" name="TextBox 1">
            <a:extLst>
              <a:ext uri="{FF2B5EF4-FFF2-40B4-BE49-F238E27FC236}">
                <a16:creationId xmlns:a16="http://schemas.microsoft.com/office/drawing/2014/main" id="{C60836AF-5746-A5C3-3219-55D5012CB935}"/>
              </a:ext>
            </a:extLst>
          </p:cNvPr>
          <p:cNvSpPr txBox="1"/>
          <p:nvPr/>
        </p:nvSpPr>
        <p:spPr>
          <a:xfrm>
            <a:off x="596715" y="3322508"/>
            <a:ext cx="15265771" cy="7386638"/>
          </a:xfrm>
          <a:prstGeom prst="rect">
            <a:avLst/>
          </a:prstGeom>
          <a:noFill/>
        </p:spPr>
        <p:txBody>
          <a:bodyPr wrap="square" rtlCol="0">
            <a:spAutoFit/>
          </a:bodyPr>
          <a:lstStyle/>
          <a:p>
            <a:pPr marL="603535" indent="-603535">
              <a:buFont typeface="Arial" panose="020B0604020202020204" pitchFamily="34" charset="0"/>
              <a:buChar char="•"/>
            </a:pPr>
            <a:r>
              <a:rPr lang="en-GB" sz="4800" dirty="0"/>
              <a:t>After today’s session, you will receive a </a:t>
            </a:r>
            <a:r>
              <a:rPr lang="en-GB" sz="4800" b="1" dirty="0"/>
              <a:t>completion bonus of £3</a:t>
            </a:r>
            <a:r>
              <a:rPr lang="en-GB" sz="4800" dirty="0"/>
              <a:t>, plus the second half of your </a:t>
            </a:r>
            <a:r>
              <a:rPr lang="en-GB" sz="4800" b="1" dirty="0"/>
              <a:t>reward bonus from the first day</a:t>
            </a:r>
            <a:r>
              <a:rPr lang="en-GB" sz="4800" dirty="0"/>
              <a:t>, plus up to </a:t>
            </a:r>
            <a:r>
              <a:rPr lang="en-GB" sz="4800" b="1" dirty="0"/>
              <a:t>£1 bonus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solidFill>
                  <a:srgbClr val="0070C0"/>
                </a:solidFill>
              </a:rPr>
              <a:t>We greatly appreciate your continued participation!</a:t>
            </a:r>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u="sng" dirty="0"/>
              <a:t>The session today is shorter</a:t>
            </a:r>
            <a:r>
              <a:rPr lang="en-GB" sz="4400" dirty="0"/>
              <a:t> than the first session (usually taking 18 to 26 minutes).</a:t>
            </a:r>
          </a:p>
          <a:p>
            <a:endParaRPr lang="en-GB" sz="4400" dirty="0"/>
          </a:p>
          <a:p>
            <a:pPr marL="603535" indent="-603535">
              <a:buFont typeface="Arial" panose="020B0604020202020204" pitchFamily="34" charset="0"/>
              <a:buChar char="•"/>
            </a:pPr>
            <a:r>
              <a:rPr lang="en-GB" sz="4400" dirty="0"/>
              <a:t>First there are two short memory sections.</a:t>
            </a:r>
          </a:p>
          <a:p>
            <a:pPr marL="603535" indent="-603535">
              <a:buFont typeface="Arial" panose="020B0604020202020204" pitchFamily="34" charset="0"/>
              <a:buChar char="•"/>
            </a:pPr>
            <a:r>
              <a:rPr lang="en-GB" sz="4400" dirty="0"/>
              <a:t>Finally, there is a task that asks you to keep letters in mind.</a:t>
            </a:r>
            <a:endParaRPr lang="en-GB" sz="4400" dirty="0">
              <a:solidFill>
                <a:srgbClr val="00ACEB"/>
              </a:solidFill>
            </a:endParaRPr>
          </a:p>
        </p:txBody>
      </p:sp>
    </p:spTree>
    <p:extLst>
      <p:ext uri="{BB962C8B-B14F-4D97-AF65-F5344CB8AC3E}">
        <p14:creationId xmlns:p14="http://schemas.microsoft.com/office/powerpoint/2010/main" val="155577402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First, you will rate pictures according to how lucky you remember they were in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4581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607620"/>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
        <p:nvSpPr>
          <p:cNvPr id="7" name="TextBox 6">
            <a:extLst>
              <a:ext uri="{FF2B5EF4-FFF2-40B4-BE49-F238E27FC236}">
                <a16:creationId xmlns:a16="http://schemas.microsoft.com/office/drawing/2014/main" id="{2407F705-CD6C-37DF-2A5C-335EC331A4D5}"/>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881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576556" y="1013252"/>
            <a:ext cx="8043007" cy="9676495"/>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final test asks you to try to remember and choose the luckier of two pictures from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first session.  Guessing is ok!</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the '</a:t>
            </a:r>
            <a:r>
              <a:rPr lang="en-US" sz="4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f</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or '</a:t>
            </a:r>
            <a:r>
              <a:rPr lang="en-US" sz="4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j</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key to make a choice.</a:t>
            </a: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FC5C26-966D-03CF-1DB2-86EFC1EE709A}"/>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DF547E0-8D63-86AD-34B5-00ACF6AA85BD}"/>
              </a:ext>
            </a:extLst>
          </p:cNvPr>
          <p:cNvSpPr txBox="1"/>
          <p:nvPr/>
        </p:nvSpPr>
        <p:spPr>
          <a:xfrm>
            <a:off x="14111416" y="7340598"/>
            <a:ext cx="321276" cy="1015663"/>
          </a:xfrm>
          <a:prstGeom prst="rect">
            <a:avLst/>
          </a:prstGeom>
          <a:noFill/>
        </p:spPr>
        <p:txBody>
          <a:bodyPr wrap="square">
            <a:spAutoFit/>
          </a:bodyPr>
          <a:lstStyle/>
          <a:p>
            <a:pPr algn="ctr"/>
            <a:r>
              <a:rPr lang="en-US" sz="6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j</a:t>
            </a:r>
            <a:endParaRPr lang="en-US" sz="6000" dirty="0"/>
          </a:p>
        </p:txBody>
      </p:sp>
      <p:sp>
        <p:nvSpPr>
          <p:cNvPr id="8" name="TextBox 7">
            <a:extLst>
              <a:ext uri="{FF2B5EF4-FFF2-40B4-BE49-F238E27FC236}">
                <a16:creationId xmlns:a16="http://schemas.microsoft.com/office/drawing/2014/main" id="{E378B3EA-5B4A-2E8E-D550-91CF8521F501}"/>
              </a:ext>
            </a:extLst>
          </p:cNvPr>
          <p:cNvSpPr txBox="1"/>
          <p:nvPr/>
        </p:nvSpPr>
        <p:spPr>
          <a:xfrm>
            <a:off x="10643287" y="7340597"/>
            <a:ext cx="321276" cy="1015663"/>
          </a:xfrm>
          <a:prstGeom prst="rect">
            <a:avLst/>
          </a:prstGeom>
          <a:noFill/>
        </p:spPr>
        <p:txBody>
          <a:bodyPr wrap="square">
            <a:spAutoFit/>
          </a:bodyPr>
          <a:lstStyle/>
          <a:p>
            <a:pPr algn="ctr"/>
            <a:r>
              <a:rPr lang="en-US" sz="6000" b="1" dirty="0">
                <a:solidFill>
                  <a:srgbClr val="0432FF"/>
                </a:solidFill>
                <a:latin typeface="Calibri" panose="020F0502020204030204" pitchFamily="34" charset="0"/>
                <a:cs typeface="Times New Roman" panose="02020603050405020304" pitchFamily="18" charset="0"/>
              </a:rPr>
              <a:t>f</a:t>
            </a:r>
            <a:endParaRPr lang="en-US" sz="6000" dirty="0"/>
          </a:p>
        </p:txBody>
      </p:sp>
    </p:spTree>
    <p:extLst>
      <p:ext uri="{BB962C8B-B14F-4D97-AF65-F5344CB8AC3E}">
        <p14:creationId xmlns:p14="http://schemas.microsoft.com/office/powerpoint/2010/main" val="1443723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3" name="TextBox 2">
            <a:extLst>
              <a:ext uri="{FF2B5EF4-FFF2-40B4-BE49-F238E27FC236}">
                <a16:creationId xmlns:a16="http://schemas.microsoft.com/office/drawing/2014/main" id="{8B0E36A3-92D5-5988-30B9-1F5297CCE55B}"/>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456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1002056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432FF"/>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a:p>
            <a:pPr marL="452651" indent="-452651" defTabSz="411491">
              <a:lnSpc>
                <a:spcPct val="115000"/>
              </a:lnSpc>
              <a:spcAft>
                <a:spcPts val="1056"/>
              </a:spcAft>
              <a:buFont typeface="Arial" panose="020B0604020202020204" pitchFamily="34" charset="0"/>
              <a:buChar char="•"/>
              <a:tabLst>
                <a:tab pos="603535" algn="l"/>
              </a:tabLst>
              <a:defRPr/>
            </a:pPr>
            <a:endPar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It starts with </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a </a:t>
            </a:r>
            <a:r>
              <a:rPr lang="en-US" sz="4800" b="1"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practice choice</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 where there is text on the pictures indicating which one to choose</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4800"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(Remember, press f and j to choose!)</a:t>
            </a:r>
            <a:endParaRPr lang="en-GB" sz="4800"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20EBB17-EE76-D129-B093-72494F89BF6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7918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pic>
        <p:nvPicPr>
          <p:cNvPr id="2" name="Picture 1">
            <a:extLst>
              <a:ext uri="{FF2B5EF4-FFF2-40B4-BE49-F238E27FC236}">
                <a16:creationId xmlns:a16="http://schemas.microsoft.com/office/drawing/2014/main" id="{44F48436-30BE-20DB-0358-80B49A69CA21}"/>
              </a:ext>
            </a:extLst>
          </p:cNvPr>
          <p:cNvPicPr>
            <a:picLocks noChangeAspect="1"/>
          </p:cNvPicPr>
          <p:nvPr/>
        </p:nvPicPr>
        <p:blipFill>
          <a:blip r:embed="rId2"/>
          <a:stretch>
            <a:fillRect/>
          </a:stretch>
        </p:blipFill>
        <p:spPr>
          <a:xfrm>
            <a:off x="4349750" y="2032000"/>
            <a:ext cx="7759700" cy="6908800"/>
          </a:xfrm>
          <a:prstGeom prst="rect">
            <a:avLst/>
          </a:prstGeom>
        </p:spPr>
      </p:pic>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924973"/>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r>
              <a:rPr lang="en-GB" sz="4000" dirty="0"/>
              <a:t>Then, </a:t>
            </a:r>
            <a:r>
              <a:rPr lang="en-GB" sz="4000" u="sng" dirty="0"/>
              <a:t>after a </a:t>
            </a:r>
            <a:r>
              <a:rPr lang="en-GB" sz="4000" b="1" u="sng" dirty="0">
                <a:solidFill>
                  <a:srgbClr val="0432FF"/>
                </a:solidFill>
              </a:rPr>
              <a:t>variable delay</a:t>
            </a:r>
            <a:r>
              <a:rPr lang="en-GB" sz="4000" dirty="0"/>
              <a:t>, you will see feedback.</a:t>
            </a:r>
          </a:p>
          <a:p>
            <a:pPr algn="just"/>
            <a:r>
              <a:rPr lang="en-GB" sz="1200" dirty="0"/>
              <a:t> </a:t>
            </a:r>
            <a:endParaRPr lang="en-GB" sz="4000" dirty="0"/>
          </a:p>
          <a:p>
            <a:pPr algn="just"/>
            <a:r>
              <a:rPr lang="en-GB" sz="3600" dirty="0"/>
              <a:t>(</a:t>
            </a:r>
            <a:r>
              <a:rPr lang="en-GB" sz="3600" i="1" dirty="0"/>
              <a:t>The length of the delay to feedback changes </a:t>
            </a:r>
            <a:r>
              <a:rPr lang="en-GB" sz="3600" i="1" u="sng" dirty="0"/>
              <a:t>on purpose</a:t>
            </a:r>
            <a:r>
              <a:rPr lang="en-GB" sz="3600" dirty="0"/>
              <a:t>.)</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3500789" y="7374892"/>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10316833" y="7339635"/>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2852137" y="8932870"/>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11020922" y="8818571"/>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41163</TotalTime>
  <Words>2725</Words>
  <Application>Microsoft Macintosh PowerPoint</Application>
  <PresentationFormat>Custom</PresentationFormat>
  <Paragraphs>329</Paragraphs>
  <Slides>39</Slides>
  <Notes>0</Notes>
  <HiddenSlides>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Aptos</vt:lpstr>
      <vt:lpstr>Arial</vt:lpstr>
      <vt:lpstr>Calibri</vt:lpstr>
      <vt:lpstr>Calibri Light</vt:lpstr>
      <vt:lpstr>Google Sans</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234</cp:revision>
  <dcterms:created xsi:type="dcterms:W3CDTF">2023-05-23T15:53:47Z</dcterms:created>
  <dcterms:modified xsi:type="dcterms:W3CDTF">2024-03-26T10:52:59Z</dcterms:modified>
</cp:coreProperties>
</file>